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17/04/1441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17/04/1441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55576" y="404664"/>
            <a:ext cx="7920880" cy="6120680"/>
          </a:xfrm>
        </p:spPr>
        <p:txBody>
          <a:bodyPr/>
          <a:lstStyle/>
          <a:p>
            <a:r>
              <a:rPr lang="en-US" sz="3600" b="1" dirty="0">
                <a:solidFill>
                  <a:srgbClr val="000000"/>
                </a:solidFill>
                <a:latin typeface="Times New Roman"/>
              </a:rPr>
              <a:t>1.2 Some definitions and terms associated with material properties:- </a:t>
            </a:r>
            <a:endParaRPr lang="en-US" sz="3600" dirty="0">
              <a:solidFill>
                <a:srgbClr val="000000"/>
              </a:solidFill>
              <a:latin typeface="Times New Roman"/>
            </a:endParaRPr>
          </a:p>
          <a:p>
            <a:r>
              <a:rPr lang="en-US" sz="2800" dirty="0">
                <a:solidFill>
                  <a:srgbClr val="000000"/>
                </a:solidFill>
                <a:latin typeface="Times New Roman"/>
              </a:rPr>
              <a:t> Component is smallest chemical unit. </a:t>
            </a:r>
          </a:p>
          <a:p>
            <a:r>
              <a:rPr lang="en-US" sz="2800" dirty="0">
                <a:solidFill>
                  <a:srgbClr val="000000"/>
                </a:solidFill>
                <a:latin typeface="Times New Roman"/>
              </a:rPr>
              <a:t> Phase is homogenous and physical distinct entity, e.g. a crystalline precipitate in a </a:t>
            </a:r>
            <a:r>
              <a:rPr lang="en-US" sz="2800" dirty="0" err="1">
                <a:solidFill>
                  <a:srgbClr val="000000"/>
                </a:solidFill>
                <a:latin typeface="Times New Roman"/>
              </a:rPr>
              <a:t>crystallographically</a:t>
            </a:r>
            <a:r>
              <a:rPr lang="en-US" sz="2800" dirty="0">
                <a:solidFill>
                  <a:srgbClr val="000000"/>
                </a:solidFill>
                <a:latin typeface="Times New Roman"/>
              </a:rPr>
              <a:t> (or chemically) different matrix. </a:t>
            </a:r>
          </a:p>
          <a:p>
            <a:r>
              <a:rPr lang="en-US" sz="2800" dirty="0">
                <a:solidFill>
                  <a:srgbClr val="000000"/>
                </a:solidFill>
                <a:latin typeface="Times New Roman"/>
              </a:rPr>
              <a:t> Hardness--resistance to scratching and denting. </a:t>
            </a:r>
          </a:p>
          <a:p>
            <a:r>
              <a:rPr lang="en-US" sz="2800" dirty="0">
                <a:solidFill>
                  <a:srgbClr val="000000"/>
                </a:solidFill>
                <a:latin typeface="Times New Roman"/>
              </a:rPr>
              <a:t> Malleability--ability to deform under rolling or hammering without fracture. </a:t>
            </a:r>
          </a:p>
          <a:p>
            <a:r>
              <a:rPr lang="en-US" sz="2800" dirty="0">
                <a:solidFill>
                  <a:srgbClr val="000000"/>
                </a:solidFill>
                <a:latin typeface="Times New Roman"/>
              </a:rPr>
              <a:t> Toughness--ability to absorb energy, e.g., a blow from a hammer. Area under stress-strain curve is a measure of toughness. </a:t>
            </a:r>
          </a:p>
          <a:p>
            <a:endParaRPr lang="en-US" dirty="0"/>
          </a:p>
        </p:txBody>
      </p:sp>
    </p:spTree>
    <p:extLst>
      <p:ext uri="{BB962C8B-B14F-4D97-AF65-F5344CB8AC3E}">
        <p14:creationId xmlns:p14="http://schemas.microsoft.com/office/powerpoint/2010/main" val="2275189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404664"/>
            <a:ext cx="8136904" cy="5904656"/>
          </a:xfrm>
        </p:spPr>
        <p:txBody>
          <a:bodyPr>
            <a:normAutofit fontScale="92500" lnSpcReduction="20000"/>
          </a:bodyPr>
          <a:lstStyle/>
          <a:p>
            <a:pPr marL="82296" indent="0">
              <a:buNone/>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Ductility--ability to deform under tensile load without rupture; high percentage elongation and percent reduction of area indicate ductility </a:t>
            </a:r>
          </a:p>
          <a:p>
            <a:pPr marL="82296" indent="0">
              <a:buNone/>
            </a:pPr>
            <a:r>
              <a:rPr lang="en-US" dirty="0">
                <a:solidFill>
                  <a:srgbClr val="000000"/>
                </a:solidFill>
                <a:latin typeface="Times New Roman" pitchFamily="18" charset="0"/>
                <a:cs typeface="Times New Roman" pitchFamily="18" charset="0"/>
              </a:rPr>
              <a:t> Brittleness--material failure with little deformation; low percent elongation and percent area reduction. </a:t>
            </a:r>
          </a:p>
          <a:p>
            <a:pPr marL="82296" indent="0">
              <a:buNone/>
            </a:pPr>
            <a:r>
              <a:rPr lang="en-US" dirty="0">
                <a:solidFill>
                  <a:srgbClr val="000000"/>
                </a:solidFill>
                <a:latin typeface="Times New Roman" pitchFamily="18" charset="0"/>
                <a:cs typeface="Times New Roman" pitchFamily="18" charset="0"/>
              </a:rPr>
              <a:t> Elasticity--ability to return to original shape and size when unloaded </a:t>
            </a:r>
          </a:p>
          <a:p>
            <a:pPr marL="82296" indent="0">
              <a:buNone/>
            </a:pPr>
            <a:r>
              <a:rPr lang="en-US" dirty="0">
                <a:solidFill>
                  <a:srgbClr val="000000"/>
                </a:solidFill>
                <a:latin typeface="Times New Roman" pitchFamily="18" charset="0"/>
                <a:cs typeface="Times New Roman" pitchFamily="18" charset="0"/>
              </a:rPr>
              <a:t> Plasticity--ability to deform non-elastically without rupture </a:t>
            </a:r>
          </a:p>
          <a:p>
            <a:pPr marL="82296" indent="0">
              <a:buNone/>
            </a:pPr>
            <a:r>
              <a:rPr lang="en-US" dirty="0">
                <a:solidFill>
                  <a:srgbClr val="000000"/>
                </a:solidFill>
                <a:latin typeface="Times New Roman" pitchFamily="18" charset="0"/>
                <a:cs typeface="Times New Roman" pitchFamily="18" charset="0"/>
              </a:rPr>
              <a:t> Stiffness--ability to resist deformation; proportional to Young’s Modulus E (psi) E = stress/strain (slope of linear portion of stress/strain curve). </a:t>
            </a:r>
          </a:p>
          <a:p>
            <a:pPr marL="82296" indent="0">
              <a:buNone/>
            </a:pPr>
            <a:endParaRPr lang="en-US" dirty="0"/>
          </a:p>
        </p:txBody>
      </p:sp>
    </p:spTree>
    <p:extLst>
      <p:ext uri="{BB962C8B-B14F-4D97-AF65-F5344CB8AC3E}">
        <p14:creationId xmlns:p14="http://schemas.microsoft.com/office/powerpoint/2010/main" val="3922383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476672"/>
            <a:ext cx="8064896" cy="5771728"/>
          </a:xfrm>
        </p:spPr>
        <p:txBody>
          <a:bodyPr>
            <a:normAutofit lnSpcReduction="10000"/>
          </a:bodyPr>
          <a:lstStyle/>
          <a:p>
            <a:pPr marL="82296" indent="0">
              <a:buNone/>
            </a:pPr>
            <a:r>
              <a:rPr lang="en-US" dirty="0">
                <a:solidFill>
                  <a:srgbClr val="000000"/>
                </a:solidFill>
                <a:latin typeface="Times New Roman"/>
              </a:rPr>
              <a:t>Furthermore, it is necessary to the materials scientist must be able to: </a:t>
            </a:r>
          </a:p>
          <a:p>
            <a:pPr marL="82296" indent="0">
              <a:buNone/>
            </a:pPr>
            <a:r>
              <a:rPr lang="en-US" dirty="0">
                <a:solidFill>
                  <a:srgbClr val="000000"/>
                </a:solidFill>
                <a:latin typeface="Times New Roman"/>
              </a:rPr>
              <a:t> Show the understanding of the properties associated with various classes of materials </a:t>
            </a:r>
          </a:p>
          <a:p>
            <a:pPr marL="82296" indent="0">
              <a:buNone/>
            </a:pPr>
            <a:r>
              <a:rPr lang="en-US" dirty="0">
                <a:solidFill>
                  <a:srgbClr val="000000"/>
                </a:solidFill>
                <a:latin typeface="Times New Roman"/>
              </a:rPr>
              <a:t> Identify why these properties exist and how they can be altered to make a material more appropriate for a given application </a:t>
            </a:r>
          </a:p>
          <a:p>
            <a:pPr marL="82296" indent="0">
              <a:buNone/>
            </a:pPr>
            <a:r>
              <a:rPr lang="en-US" dirty="0">
                <a:solidFill>
                  <a:srgbClr val="000000"/>
                </a:solidFill>
                <a:latin typeface="Times New Roman"/>
              </a:rPr>
              <a:t> Show the ability to measure important properties of materials and how those properties will influence performance </a:t>
            </a:r>
          </a:p>
          <a:p>
            <a:pPr marL="82296" indent="0">
              <a:buNone/>
            </a:pPr>
            <a:r>
              <a:rPr lang="en-US" dirty="0">
                <a:solidFill>
                  <a:srgbClr val="000000"/>
                </a:solidFill>
                <a:latin typeface="Times New Roman"/>
              </a:rPr>
              <a:t> Take into account the long-term effects of using a material on the environment </a:t>
            </a:r>
          </a:p>
          <a:p>
            <a:pPr marL="82296" indent="0">
              <a:buNone/>
            </a:pPr>
            <a:endParaRPr lang="en-US" dirty="0"/>
          </a:p>
        </p:txBody>
      </p:sp>
    </p:spTree>
    <p:extLst>
      <p:ext uri="{BB962C8B-B14F-4D97-AF65-F5344CB8AC3E}">
        <p14:creationId xmlns:p14="http://schemas.microsoft.com/office/powerpoint/2010/main" val="2871164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88640"/>
            <a:ext cx="7933134"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3038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548680"/>
            <a:ext cx="8178112" cy="5699720"/>
          </a:xfrm>
        </p:spPr>
        <p:txBody>
          <a:bodyPr>
            <a:normAutofit fontScale="92500" lnSpcReduction="20000"/>
          </a:bodyPr>
          <a:lstStyle/>
          <a:p>
            <a:pPr marL="82296" indent="0">
              <a:buNone/>
            </a:pPr>
            <a:r>
              <a:rPr lang="en-US" sz="4400" b="1" dirty="0" smtClean="0">
                <a:solidFill>
                  <a:srgbClr val="000000"/>
                </a:solidFill>
                <a:latin typeface="Times New Roman" pitchFamily="18" charset="0"/>
                <a:cs typeface="Times New Roman" pitchFamily="18" charset="0"/>
              </a:rPr>
              <a:t>2. </a:t>
            </a:r>
            <a:r>
              <a:rPr lang="en-US" sz="4400" b="1" dirty="0">
                <a:solidFill>
                  <a:srgbClr val="000000"/>
                </a:solidFill>
                <a:latin typeface="Times New Roman" pitchFamily="18" charset="0"/>
                <a:cs typeface="Times New Roman" pitchFamily="18" charset="0"/>
              </a:rPr>
              <a:t>Atomic Structure and Interatomic Bonding </a:t>
            </a:r>
            <a:endParaRPr lang="en-US" sz="4400" dirty="0">
              <a:solidFill>
                <a:srgbClr val="000000"/>
              </a:solidFill>
              <a:latin typeface="Times New Roman" pitchFamily="18" charset="0"/>
              <a:cs typeface="Times New Roman" pitchFamily="18" charset="0"/>
            </a:endParaRPr>
          </a:p>
          <a:p>
            <a:pPr marL="82296" indent="0">
              <a:buNone/>
            </a:pPr>
            <a:r>
              <a:rPr lang="en-US" dirty="0">
                <a:solidFill>
                  <a:srgbClr val="000000"/>
                </a:solidFill>
                <a:latin typeface="Times New Roman" pitchFamily="18" charset="0"/>
                <a:cs typeface="Times New Roman" pitchFamily="18" charset="0"/>
              </a:rPr>
              <a:t>Materials properties are directly associated to their crystal structures; as an example, pure and </a:t>
            </a:r>
            <a:r>
              <a:rPr lang="en-US" dirty="0" err="1">
                <a:solidFill>
                  <a:srgbClr val="000000"/>
                </a:solidFill>
                <a:latin typeface="Times New Roman" pitchFamily="18" charset="0"/>
                <a:cs typeface="Times New Roman" pitchFamily="18" charset="0"/>
              </a:rPr>
              <a:t>undeformed</a:t>
            </a:r>
            <a:r>
              <a:rPr lang="en-US" dirty="0">
                <a:solidFill>
                  <a:srgbClr val="000000"/>
                </a:solidFill>
                <a:latin typeface="Times New Roman" pitchFamily="18" charset="0"/>
                <a:cs typeface="Times New Roman" pitchFamily="18" charset="0"/>
              </a:rPr>
              <a:t> magnesium and beryllium, having one crystal structure, are much more brittle (i.e., fracture at lower degrees of deformation) than are pure and </a:t>
            </a:r>
            <a:r>
              <a:rPr lang="en-US" dirty="0" err="1">
                <a:solidFill>
                  <a:srgbClr val="000000"/>
                </a:solidFill>
                <a:latin typeface="Times New Roman" pitchFamily="18" charset="0"/>
                <a:cs typeface="Times New Roman" pitchFamily="18" charset="0"/>
              </a:rPr>
              <a:t>undeformed</a:t>
            </a:r>
            <a:r>
              <a:rPr lang="en-US" dirty="0">
                <a:solidFill>
                  <a:srgbClr val="000000"/>
                </a:solidFill>
                <a:latin typeface="Times New Roman" pitchFamily="18" charset="0"/>
                <a:cs typeface="Times New Roman" pitchFamily="18" charset="0"/>
              </a:rPr>
              <a:t> metals such as gold and silver which have yet another crystal structure. Additionally, the property differences that can be seen between crystalline and </a:t>
            </a:r>
            <a:r>
              <a:rPr lang="en-US" dirty="0" err="1">
                <a:solidFill>
                  <a:srgbClr val="000000"/>
                </a:solidFill>
                <a:latin typeface="Times New Roman" pitchFamily="18" charset="0"/>
                <a:cs typeface="Times New Roman" pitchFamily="18" charset="0"/>
              </a:rPr>
              <a:t>noncrystalline</a:t>
            </a:r>
            <a:r>
              <a:rPr lang="en-US" dirty="0">
                <a:solidFill>
                  <a:srgbClr val="000000"/>
                </a:solidFill>
                <a:latin typeface="Times New Roman" pitchFamily="18" charset="0"/>
                <a:cs typeface="Times New Roman" pitchFamily="18" charset="0"/>
              </a:rPr>
              <a:t> materials having the same composition, further details will be presented later.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61234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476672"/>
            <a:ext cx="8178112" cy="5771728"/>
          </a:xfrm>
        </p:spPr>
        <p:txBody>
          <a:bodyPr>
            <a:noAutofit/>
          </a:bodyPr>
          <a:lstStyle/>
          <a:p>
            <a:pPr marL="82296" indent="0">
              <a:buNone/>
            </a:pPr>
            <a:r>
              <a:rPr lang="en-US" sz="2800" b="1" dirty="0">
                <a:solidFill>
                  <a:srgbClr val="000000"/>
                </a:solidFill>
                <a:latin typeface="Times New Roman"/>
              </a:rPr>
              <a:t>2.1 Basic definitions of some terms commonly come across in chemistry. </a:t>
            </a:r>
            <a:endParaRPr lang="en-US" sz="2800" dirty="0">
              <a:solidFill>
                <a:srgbClr val="000000"/>
              </a:solidFill>
              <a:latin typeface="Times New Roman"/>
            </a:endParaRPr>
          </a:p>
          <a:p>
            <a:pPr marL="82296" indent="0">
              <a:buNone/>
            </a:pPr>
            <a:r>
              <a:rPr lang="en-US" sz="2800" dirty="0">
                <a:solidFill>
                  <a:srgbClr val="000000"/>
                </a:solidFill>
                <a:latin typeface="Times New Roman"/>
              </a:rPr>
              <a:t>Atom - It is the smallest unit of a substance. The identity of a substance will be destroyed if its atom is further divided. Different substances will have different types of atoms. All atoms are made up of a number of protons, neutrons and electrons. </a:t>
            </a:r>
          </a:p>
          <a:p>
            <a:pPr marL="82296" indent="0">
              <a:buNone/>
            </a:pPr>
            <a:r>
              <a:rPr lang="en-US" sz="2800" dirty="0">
                <a:solidFill>
                  <a:srgbClr val="000000"/>
                </a:solidFill>
                <a:latin typeface="Times New Roman"/>
              </a:rPr>
              <a:t>The nucleus of an atom consists of protons (each with a positive charge (+1)) and neutrons (zero charge). The electrons orbit round the nucleus, each with a negative charge of (-1). In fact the actual size of a nucleus is very small compare with the overall size (determined by the extension of electrons into space) of an atom. </a:t>
            </a:r>
            <a:endParaRPr lang="en-US" sz="2800" dirty="0"/>
          </a:p>
        </p:txBody>
      </p:sp>
    </p:spTree>
    <p:extLst>
      <p:ext uri="{BB962C8B-B14F-4D97-AF65-F5344CB8AC3E}">
        <p14:creationId xmlns:p14="http://schemas.microsoft.com/office/powerpoint/2010/main" val="3746017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620688"/>
            <a:ext cx="8178112" cy="5627712"/>
          </a:xfrm>
        </p:spPr>
        <p:txBody>
          <a:bodyPr>
            <a:noAutofit/>
          </a:bodyPr>
          <a:lstStyle/>
          <a:p>
            <a:pPr marL="82296" indent="0">
              <a:buNone/>
            </a:pPr>
            <a:r>
              <a:rPr lang="en-US" sz="2600" dirty="0">
                <a:solidFill>
                  <a:srgbClr val="000000"/>
                </a:solidFill>
                <a:latin typeface="Times New Roman"/>
              </a:rPr>
              <a:t>Element - It is a substance that cannot be further resolved into simpler substances by chemical means. It consists of a single type of atom of same number of protons. For example, gold and copper are elements with 100% gold atoms and 100% copper atoms, respectively. </a:t>
            </a:r>
          </a:p>
          <a:p>
            <a:pPr marL="82296" indent="0">
              <a:buNone/>
            </a:pPr>
            <a:r>
              <a:rPr lang="en-US" sz="2600" dirty="0">
                <a:solidFill>
                  <a:srgbClr val="000000"/>
                </a:solidFill>
                <a:latin typeface="Times New Roman"/>
              </a:rPr>
              <a:t>Compound - It is a substance made of more than one type of atoms. They are usually formed by a chemical process and atoms are bound together by chemical bonds. </a:t>
            </a:r>
          </a:p>
          <a:p>
            <a:pPr marL="82296" indent="0">
              <a:buNone/>
            </a:pPr>
            <a:r>
              <a:rPr lang="en-US" sz="2600" dirty="0">
                <a:solidFill>
                  <a:srgbClr val="000000"/>
                </a:solidFill>
                <a:latin typeface="Times New Roman"/>
              </a:rPr>
              <a:t>Molecules - This is the smallest unit of a compound. For example, water is </a:t>
            </a:r>
            <a:r>
              <a:rPr lang="en-US" sz="2600" dirty="0" err="1">
                <a:solidFill>
                  <a:srgbClr val="000000"/>
                </a:solidFill>
                <a:latin typeface="Times New Roman"/>
              </a:rPr>
              <a:t>dihydrogen</a:t>
            </a:r>
            <a:r>
              <a:rPr lang="en-US" sz="2600" dirty="0">
                <a:solidFill>
                  <a:srgbClr val="000000"/>
                </a:solidFill>
                <a:latin typeface="Times New Roman"/>
              </a:rPr>
              <a:t> oxide. The water molecule consists of two hydrogen atoms and one oxygen atom which bind together by covalent bonds. An explanation of the atom and the element symbol are shown in Figure 2, Figure 3, Figure 4 respectively. </a:t>
            </a:r>
            <a:endParaRPr lang="en-US" sz="2600" dirty="0"/>
          </a:p>
        </p:txBody>
      </p:sp>
    </p:spTree>
    <p:extLst>
      <p:ext uri="{BB962C8B-B14F-4D97-AF65-F5344CB8AC3E}">
        <p14:creationId xmlns:p14="http://schemas.microsoft.com/office/powerpoint/2010/main" val="25623474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TotalTime>
  <Words>625</Words>
  <Application>Microsoft Office PowerPoint</Application>
  <PresentationFormat>عرض على الشاشة (3:4)‏</PresentationFormat>
  <Paragraphs>24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انقلاب</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wassan</dc:creator>
  <cp:lastModifiedBy>DR.Ahmed Saker 2O11</cp:lastModifiedBy>
  <cp:revision>3</cp:revision>
  <dcterms:created xsi:type="dcterms:W3CDTF">2019-12-14T16:24:28Z</dcterms:created>
  <dcterms:modified xsi:type="dcterms:W3CDTF">2019-12-14T16:49:24Z</dcterms:modified>
</cp:coreProperties>
</file>